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945" r:id="rId8"/>
    <p:sldId id="946" r:id="rId9"/>
    <p:sldId id="948" r:id="rId10"/>
    <p:sldId id="949" r:id="rId11"/>
    <p:sldId id="704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5C88D0"/>
    <a:srgbClr val="72AF2F"/>
    <a:srgbClr val="FFFFCC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124" d="100"/>
          <a:sy n="124" d="100"/>
        </p:scale>
        <p:origin x="734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4238" y="5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31653" y="6460167"/>
            <a:ext cx="8197006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S5-241603        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Forge for Charging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(SA5#154</a:t>
            </a:r>
            <a:r>
              <a:rPr lang="zh-CN" altLang="en-US" sz="1100" b="1" spc="300" dirty="0">
                <a:ea typeface="+mn-ea"/>
                <a:cs typeface="Arial" panose="020B0604020202020204" pitchFamily="34" charset="0"/>
              </a:rPr>
              <a:t>）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package" Target="../embeddings/Microsoft_PowerPoint_Presentation.ppt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forge.3gpp.org/rep/all" TargetMode="External"/><Relationship Id="rId7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s://forge.3gpp.org/rep/all/5G_APIs#openapi-specification-files-for-3gpp-5g-core-network-release-18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s://forge.3gpp.org/rep/all/5G_APIs" TargetMode="External"/><Relationship Id="rId9" Type="http://schemas.openxmlformats.org/officeDocument/2006/relationships/hyperlink" Target="https://forge.3gpp.org/rep/sa5/MnS/-/tree/Rel-1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5138" y="3145201"/>
            <a:ext cx="1153073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US" altLang="zh-CN" sz="4400" b="1" dirty="0"/>
              <a:t>Forge for Charging</a:t>
            </a:r>
            <a:br>
              <a:rPr lang="en-US" altLang="zh-CN" sz="4400" b="1" dirty="0"/>
            </a:br>
            <a:r>
              <a:rPr lang="en-GB" altLang="zh-CN" sz="2800" b="1" dirty="0"/>
              <a:t> (SA5 #</a:t>
            </a:r>
            <a:r>
              <a:rPr lang="en-US" altLang="zh-CN" sz="2800" b="1" dirty="0"/>
              <a:t>154</a:t>
            </a:r>
            <a:r>
              <a:rPr lang="en-GB" altLang="zh-CN" sz="2800" b="1" dirty="0"/>
              <a:t>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78420" y="4787484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 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594" y="0"/>
            <a:ext cx="9102725" cy="1143000"/>
          </a:xfrm>
        </p:spPr>
        <p:txBody>
          <a:bodyPr/>
          <a:lstStyle/>
          <a:p>
            <a:r>
              <a:rPr lang="en-US" altLang="zh-CN" dirty="0"/>
              <a:t>Charging Stage 3 Specifications</a:t>
            </a:r>
            <a:endParaRPr lang="zh-CN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31BC5BE-F2EA-499A-8EA6-9CAC351EA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782157"/>
              </p:ext>
            </p:extLst>
          </p:nvPr>
        </p:nvGraphicFramePr>
        <p:xfrm>
          <a:off x="922148" y="1335910"/>
          <a:ext cx="10252130" cy="127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731">
                  <a:extLst>
                    <a:ext uri="{9D8B030D-6E8A-4147-A177-3AD203B41FA5}">
                      <a16:colId xmlns:a16="http://schemas.microsoft.com/office/drawing/2014/main" val="1443316772"/>
                    </a:ext>
                  </a:extLst>
                </a:gridCol>
                <a:gridCol w="1556494">
                  <a:extLst>
                    <a:ext uri="{9D8B030D-6E8A-4147-A177-3AD203B41FA5}">
                      <a16:colId xmlns:a16="http://schemas.microsoft.com/office/drawing/2014/main" val="2464624065"/>
                    </a:ext>
                  </a:extLst>
                </a:gridCol>
                <a:gridCol w="2564128">
                  <a:extLst>
                    <a:ext uri="{9D8B030D-6E8A-4147-A177-3AD203B41FA5}">
                      <a16:colId xmlns:a16="http://schemas.microsoft.com/office/drawing/2014/main" val="552537838"/>
                    </a:ext>
                  </a:extLst>
                </a:gridCol>
                <a:gridCol w="1306265">
                  <a:extLst>
                    <a:ext uri="{9D8B030D-6E8A-4147-A177-3AD203B41FA5}">
                      <a16:colId xmlns:a16="http://schemas.microsoft.com/office/drawing/2014/main" val="2237618863"/>
                    </a:ext>
                  </a:extLst>
                </a:gridCol>
                <a:gridCol w="1927756">
                  <a:extLst>
                    <a:ext uri="{9D8B030D-6E8A-4147-A177-3AD203B41FA5}">
                      <a16:colId xmlns:a16="http://schemas.microsoft.com/office/drawing/2014/main" val="1525151339"/>
                    </a:ext>
                  </a:extLst>
                </a:gridCol>
                <a:gridCol w="1927756">
                  <a:extLst>
                    <a:ext uri="{9D8B030D-6E8A-4147-A177-3AD203B41FA5}">
                      <a16:colId xmlns:a16="http://schemas.microsoft.com/office/drawing/2014/main" val="1751351531"/>
                    </a:ext>
                  </a:extLst>
                </a:gridCol>
              </a:tblGrid>
              <a:tr h="1186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Content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aml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roup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Function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612274"/>
                  </a:ext>
                </a:extLst>
              </a:tr>
              <a:tr h="21492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32.291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 API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Nchf_offlineOnlyCharging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Nchf_ConvergedCharging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CHF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Chen Shan  (Huawei)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97614"/>
                  </a:ext>
                </a:extLst>
              </a:tr>
              <a:tr h="17495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29.594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 API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Nchf_SpendingLimitControl</a:t>
                      </a: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PCF and CHF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713492"/>
                  </a:ext>
                </a:extLst>
              </a:tr>
              <a:tr h="28656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32.298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ANS.1</a:t>
                      </a:r>
                      <a:endParaRPr lang="fr-FR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CHF CDR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CHF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Robert Törnkvist (Ericsson)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478096"/>
                  </a:ext>
                </a:extLst>
              </a:tr>
            </a:tbl>
          </a:graphicData>
        </a:graphic>
      </p:graphicFrame>
      <p:sp>
        <p:nvSpPr>
          <p:cNvPr id="9" name="内容占位符 2">
            <a:extLst>
              <a:ext uri="{FF2B5EF4-FFF2-40B4-BE49-F238E27FC236}">
                <a16:creationId xmlns:a16="http://schemas.microsoft.com/office/drawing/2014/main" id="{96C587AB-B822-49F5-86EC-F6D4B0742176}"/>
              </a:ext>
            </a:extLst>
          </p:cNvPr>
          <p:cNvSpPr txBox="1">
            <a:spLocks/>
          </p:cNvSpPr>
          <p:nvPr/>
        </p:nvSpPr>
        <p:spPr bwMode="auto">
          <a:xfrm>
            <a:off x="339426" y="885479"/>
            <a:ext cx="5864570" cy="68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449263" lvl="1" indent="-449263">
              <a:spcBef>
                <a:spcPct val="0"/>
              </a:spcBef>
              <a:buBlip>
                <a:blip r:embed="rId2"/>
              </a:buBlip>
              <a:tabLst>
                <a:tab pos="3317875" algn="l"/>
              </a:tabLst>
            </a:pPr>
            <a:r>
              <a:rPr lang="en-US" altLang="en-US" sz="1600" dirty="0">
                <a:latin typeface="Arial" panose="020B0604020202020204" pitchFamily="34" charset="0"/>
              </a:rPr>
              <a:t>Charging R</a:t>
            </a:r>
            <a:r>
              <a:rPr lang="en-US" altLang="zh-CN" sz="1600" dirty="0">
                <a:latin typeface="Arial" panose="020B0604020202020204" pitchFamily="34" charset="0"/>
              </a:rPr>
              <a:t>elated </a:t>
            </a:r>
            <a:r>
              <a:rPr lang="en-US" altLang="en-US" sz="1600" dirty="0">
                <a:latin typeface="Arial" panose="020B0604020202020204" pitchFamily="34" charset="0"/>
              </a:rPr>
              <a:t>Stage3 specifications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248587D-93C1-4A2D-98DE-8367113D4310}"/>
              </a:ext>
            </a:extLst>
          </p:cNvPr>
          <p:cNvSpPr/>
          <p:nvPr/>
        </p:nvSpPr>
        <p:spPr>
          <a:xfrm>
            <a:off x="394400" y="2663257"/>
            <a:ext cx="3158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9263" lvl="1" indent="-449263">
              <a:buClr>
                <a:srgbClr val="C00000"/>
              </a:buClr>
              <a:buBlip>
                <a:blip r:embed="rId2"/>
              </a:buBlip>
              <a:tabLst>
                <a:tab pos="3317875" algn="l"/>
              </a:tabLst>
            </a:pPr>
            <a:r>
              <a:rPr lang="en-GB" altLang="zh-CN" sz="1600" dirty="0"/>
              <a:t>Forge Process for Charging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1A9153-22BA-4E83-A4F2-8ADD45C8ADE4}"/>
              </a:ext>
            </a:extLst>
          </p:cNvPr>
          <p:cNvSpPr/>
          <p:nvPr/>
        </p:nvSpPr>
        <p:spPr>
          <a:xfrm>
            <a:off x="56826" y="3012626"/>
            <a:ext cx="107299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en-US" sz="1600" kern="0" dirty="0">
                <a:solidFill>
                  <a:prstClr val="black"/>
                </a:solidFill>
                <a:latin typeface="Calibri"/>
              </a:rPr>
              <a:t>Add the corresponding Forge Process for charging in the S5-240789 (</a:t>
            </a:r>
            <a:r>
              <a:rPr lang="en-GB" altLang="zh-CN" sz="1600" kern="0" dirty="0">
                <a:solidFill>
                  <a:prstClr val="black"/>
                </a:solidFill>
                <a:latin typeface="Calibri"/>
              </a:rPr>
              <a:t>SA5 Working Procedures (Version 18.9.0)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AD5F12E-5BDC-49C6-BA51-EB81BDA2E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930" y="3361983"/>
            <a:ext cx="5408425" cy="20038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7A4584C-E3BF-4074-B5D4-280E627495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1880" y="3616633"/>
            <a:ext cx="5802662" cy="130335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F7572BC-7790-480F-9E3B-FDCF0994645E}"/>
              </a:ext>
            </a:extLst>
          </p:cNvPr>
          <p:cNvSpPr/>
          <p:nvPr/>
        </p:nvSpPr>
        <p:spPr>
          <a:xfrm>
            <a:off x="77489" y="5381284"/>
            <a:ext cx="107299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en-US" sz="1600" kern="0" dirty="0">
                <a:solidFill>
                  <a:prstClr val="black"/>
                </a:solidFill>
                <a:latin typeface="Calibri"/>
              </a:rPr>
              <a:t>Proposal for</a:t>
            </a:r>
            <a:r>
              <a:rPr lang="zh-CN" altLang="en-US" sz="16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the working Procedures</a:t>
            </a:r>
            <a:endParaRPr lang="en-GB" altLang="zh-CN" sz="16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69CE617-A0F4-4B04-816A-DA01DB1B94F7}"/>
              </a:ext>
            </a:extLst>
          </p:cNvPr>
          <p:cNvSpPr/>
          <p:nvPr/>
        </p:nvSpPr>
        <p:spPr>
          <a:xfrm>
            <a:off x="777497" y="5732361"/>
            <a:ext cx="958311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354013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GB" altLang="zh-CN" sz="1200" dirty="0"/>
              <a:t>Remove the “Editor’s note”: Charging group plans to comply with the working procedures of the Forge Process from R19.</a:t>
            </a:r>
          </a:p>
          <a:p>
            <a:pPr marL="534988" indent="-354013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zh-CN" sz="1200" dirty="0"/>
              <a:t>ASN.1 (For CDR File schema) </a:t>
            </a:r>
            <a:r>
              <a:rPr lang="en-US" altLang="zh-CN" sz="1200" strike="sngStrike" dirty="0">
                <a:solidFill>
                  <a:schemeClr val="accent2"/>
                </a:solidFill>
              </a:rPr>
              <a:t>(Note: ASN.1 is not maintained in Forge at present)</a:t>
            </a:r>
            <a:endParaRPr lang="zh-CN" altLang="zh-CN" sz="1200" strike="sngStrike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713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Forge process for SA5 Charging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910" y="998688"/>
            <a:ext cx="6147640" cy="4830763"/>
          </a:xfrm>
        </p:spPr>
        <p:txBody>
          <a:bodyPr/>
          <a:lstStyle/>
          <a:p>
            <a:pPr marL="449263" indent="-449263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Forge Process for SA5 Charging </a:t>
            </a:r>
          </a:p>
          <a:p>
            <a:pPr marL="898525" lvl="1" indent="-449263"/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Please see the details in the SA5 </a:t>
            </a:r>
            <a:r>
              <a:rPr lang="en-GB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Procedures </a:t>
            </a:r>
            <a:r>
              <a:rPr lang="en-US" alt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S5-240789</a:t>
            </a:r>
          </a:p>
          <a:p>
            <a:pPr marL="898525" lvl="1" indent="-449263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Forge Trainings: 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9263" indent="-449263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Forge Repository for Charging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8525" lvl="1" indent="-449263"/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Add new “Charging APIs” folder in the SA5 Forge repository (https://forge.3gpp.org/rep/sa5)</a:t>
            </a:r>
          </a:p>
          <a:p>
            <a:endParaRPr lang="en-US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8525" lvl="2" indent="0">
              <a:lnSpc>
                <a:spcPct val="125000"/>
              </a:lnSpc>
              <a:buNone/>
              <a:tabLst>
                <a:tab pos="3317875" algn="l"/>
              </a:tabLst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Open API is specified in the TS 32.291 for </a:t>
            </a:r>
            <a:r>
              <a:rPr lang="en-GB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Nchf_ConvergedCharging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API and </a:t>
            </a:r>
            <a:r>
              <a:rPr lang="en-GB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Nchf_offlineOnlyCharging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API</a:t>
            </a:r>
          </a:p>
          <a:p>
            <a:pPr marL="898525" lvl="2" indent="0">
              <a:lnSpc>
                <a:spcPct val="125000"/>
              </a:lnSpc>
              <a:buNone/>
              <a:tabLst>
                <a:tab pos="3317875" algn="l"/>
              </a:tabLst>
            </a:pP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ASN.1 is specified in the TS 32.298 for CHF CDR.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8525" lvl="1" indent="-449263">
              <a:lnSpc>
                <a:spcPct val="125000"/>
              </a:lnSpc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Change the “management and Orchestration APIs” to “management and Orchestration APIs &amp; Charging APIs”.  Add the “ASN.1” folder. </a:t>
            </a:r>
            <a:endParaRPr lang="en-GB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9DCC49-C0C8-4707-819E-24F58AE08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53" y="2932205"/>
            <a:ext cx="4674479" cy="122888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AAD1D02-CADB-4518-BA0F-ADD8044AA832}"/>
              </a:ext>
            </a:extLst>
          </p:cNvPr>
          <p:cNvSpPr/>
          <p:nvPr/>
        </p:nvSpPr>
        <p:spPr>
          <a:xfrm>
            <a:off x="1200764" y="5918303"/>
            <a:ext cx="9122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400" dirty="0">
                <a:highlight>
                  <a:srgbClr val="FFFF00"/>
                </a:highlight>
              </a:rPr>
              <a:t>Note: The Forge process and related repository branches for CH related to TS 32.291 are yet TBD. When included, the clauses below should be restructured according to OAM/CH and general topics.</a:t>
            </a:r>
            <a:endParaRPr lang="zh-CN" altLang="zh-CN" sz="1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0"/>
            <a:extLst>
              <a:ext uri="{FF2B5EF4-FFF2-40B4-BE49-F238E27FC236}">
                <a16:creationId xmlns:a16="http://schemas.microsoft.com/office/drawing/2014/main" id="{512B71F8-1A87-415A-BB4F-4FE97AC41D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26109"/>
              </p:ext>
            </p:extLst>
          </p:nvPr>
        </p:nvGraphicFramePr>
        <p:xfrm>
          <a:off x="6659106" y="1100728"/>
          <a:ext cx="3140369" cy="1766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Presentation" r:id="rId4" imgW="6096049" imgH="3429121" progId="PowerPoint.Show.12">
                  <p:embed/>
                </p:oleObj>
              </mc:Choice>
              <mc:Fallback>
                <p:oleObj name="Presentation" r:id="rId4" imgW="6096049" imgH="3429121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59106" y="1100728"/>
                        <a:ext cx="3140369" cy="1766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id="{8D0B24F8-2ED7-4988-9D5B-7F7273CD16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7261" y="3434390"/>
            <a:ext cx="4421860" cy="23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389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32B0D32-78C0-42E8-8B71-1913EA1FE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14" y="2331559"/>
            <a:ext cx="2014456" cy="861253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83A2D2F0-1594-48A3-9F79-FB22108F3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The Forge structure for SA5 Charging 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9672198-0BC6-42A5-B4CA-2DA1772206E9}"/>
              </a:ext>
            </a:extLst>
          </p:cNvPr>
          <p:cNvSpPr/>
          <p:nvPr/>
        </p:nvSpPr>
        <p:spPr>
          <a:xfrm>
            <a:off x="576021" y="1423720"/>
            <a:ext cx="487163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All Groups</a:t>
            </a:r>
            <a:r>
              <a:rPr lang="en-US" altLang="zh-CN" dirty="0"/>
              <a:t>/</a:t>
            </a:r>
            <a:r>
              <a:rPr lang="en-US" altLang="zh-CN" b="1" dirty="0">
                <a:hlinkClick r:id="rId4"/>
              </a:rPr>
              <a:t>5G APIs</a:t>
            </a:r>
            <a:endParaRPr lang="en-US" altLang="zh-CN" dirty="0"/>
          </a:p>
          <a:p>
            <a:r>
              <a:rPr lang="zh-CN" altLang="en-US" dirty="0">
                <a:hlinkClick r:id="rId5"/>
              </a:rPr>
              <a:t>https://forge.3gpp.org/rep/all/5G_APIs#openapi-specification-files-for-3gpp-5g-core-network-release-18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BED8BA-7E1E-4A82-9801-C18147D5B8CF}"/>
              </a:ext>
            </a:extLst>
          </p:cNvPr>
          <p:cNvSpPr/>
          <p:nvPr/>
        </p:nvSpPr>
        <p:spPr>
          <a:xfrm>
            <a:off x="526829" y="3112323"/>
            <a:ext cx="38076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3GPP SA5 models and </a:t>
            </a:r>
            <a:r>
              <a:rPr lang="en-US" altLang="zh-CN" dirty="0" err="1"/>
              <a:t>MnS</a:t>
            </a:r>
            <a:r>
              <a:rPr lang="en-US" altLang="zh-CN" dirty="0"/>
              <a:t> </a:t>
            </a:r>
            <a:r>
              <a:rPr lang="en-US" altLang="zh-CN" dirty="0" err="1"/>
              <a:t>OpenAPI</a:t>
            </a:r>
            <a:r>
              <a:rPr lang="en-US" altLang="zh-CN" dirty="0"/>
              <a:t> definitions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489A9BC-8C52-4BA7-A7D6-5B696551F9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039" y="3417418"/>
            <a:ext cx="2268080" cy="268729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35B8C8D-E467-4948-8697-A822C5F50CF3}"/>
              </a:ext>
            </a:extLst>
          </p:cNvPr>
          <p:cNvSpPr/>
          <p:nvPr/>
        </p:nvSpPr>
        <p:spPr>
          <a:xfrm>
            <a:off x="187388" y="865454"/>
            <a:ext cx="45708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363" lvl="0" indent="-360363">
              <a:spcBef>
                <a:spcPct val="20000"/>
              </a:spcBef>
              <a:buBlip>
                <a:blip r:embed="rId7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  <a:cs typeface="+mn-cs"/>
              </a:rPr>
              <a:t> The CHF YAMLs in the Forge Structure</a:t>
            </a:r>
            <a:endParaRPr lang="en-US" altLang="zh-CN" sz="2000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4425458-49A2-4F3E-BA5E-751B85CA38B8}"/>
              </a:ext>
            </a:extLst>
          </p:cNvPr>
          <p:cNvSpPr/>
          <p:nvPr/>
        </p:nvSpPr>
        <p:spPr>
          <a:xfrm>
            <a:off x="0" y="1229226"/>
            <a:ext cx="5415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8"/>
              </a:buBlip>
            </a:pPr>
            <a:r>
              <a:rPr lang="en-GB" altLang="zh-CN" sz="1400" dirty="0"/>
              <a:t>Current: The CHF YAML is only in the 5GC, not in SA5</a:t>
            </a:r>
            <a:endParaRPr lang="zh-CN" altLang="en-US" sz="14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B037E93-590F-46DC-A70A-11C2F576A313}"/>
              </a:ext>
            </a:extLst>
          </p:cNvPr>
          <p:cNvSpPr/>
          <p:nvPr/>
        </p:nvSpPr>
        <p:spPr>
          <a:xfrm>
            <a:off x="5286558" y="1237085"/>
            <a:ext cx="418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8"/>
              </a:buBlip>
            </a:pPr>
            <a:r>
              <a:rPr lang="en-GB" altLang="zh-CN" sz="1400" dirty="0"/>
              <a:t>Suggestion: Relocate the CHF YAML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DCFD3C4-12AF-4A86-95FE-B36FAD8DA2D8}"/>
              </a:ext>
            </a:extLst>
          </p:cNvPr>
          <p:cNvSpPr/>
          <p:nvPr/>
        </p:nvSpPr>
        <p:spPr>
          <a:xfrm>
            <a:off x="6209654" y="1478677"/>
            <a:ext cx="537532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Proposal 1</a:t>
            </a:r>
            <a:r>
              <a:rPr lang="zh-CN" altLang="en-US" dirty="0"/>
              <a:t>：</a:t>
            </a:r>
            <a:r>
              <a:rPr lang="en-US" altLang="zh-CN" dirty="0"/>
              <a:t>Change the contents for 5G APIs</a:t>
            </a:r>
          </a:p>
          <a:p>
            <a:r>
              <a:rPr lang="en-US" altLang="zh-CN" dirty="0"/>
              <a:t>All Groups/</a:t>
            </a:r>
            <a:r>
              <a:rPr lang="en-US" altLang="zh-CN" b="1" dirty="0">
                <a:hlinkClick r:id="rId4"/>
              </a:rPr>
              <a:t>5G APIs</a:t>
            </a:r>
            <a:endParaRPr lang="en-US" altLang="zh-CN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CB6CBA-01E2-4D9F-BFC3-EF93F30A7364}"/>
              </a:ext>
            </a:extLst>
          </p:cNvPr>
          <p:cNvSpPr/>
          <p:nvPr/>
        </p:nvSpPr>
        <p:spPr>
          <a:xfrm>
            <a:off x="482331" y="2112684"/>
            <a:ext cx="532248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OpenAPI</a:t>
            </a:r>
            <a:r>
              <a:rPr lang="en-US" altLang="zh-CN" dirty="0"/>
              <a:t> Specification Files for 3GPP 5G Core Network (Release 18)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FE9565-BA20-447C-A2C1-56A9F21D597E}"/>
              </a:ext>
            </a:extLst>
          </p:cNvPr>
          <p:cNvGrpSpPr/>
          <p:nvPr/>
        </p:nvGrpSpPr>
        <p:grpSpPr>
          <a:xfrm>
            <a:off x="6139212" y="2035190"/>
            <a:ext cx="5322483" cy="1602552"/>
            <a:chOff x="6115964" y="2120431"/>
            <a:chExt cx="5322483" cy="16025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E91881E-D2B1-4040-BC52-B481ED1043B2}"/>
                </a:ext>
              </a:extLst>
            </p:cNvPr>
            <p:cNvSpPr/>
            <p:nvPr/>
          </p:nvSpPr>
          <p:spPr>
            <a:xfrm>
              <a:off x="6115964" y="2120431"/>
              <a:ext cx="5322483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OpenAPI</a:t>
              </a:r>
              <a:r>
                <a:rPr lang="en-US" altLang="zh-CN" dirty="0"/>
                <a:t> Specification Files for 3GPP 5G Core Network (Release 18)</a:t>
              </a:r>
              <a:endParaRPr lang="zh-CN" altLang="en-US" dirty="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C8F804C-680E-47CD-AA51-64E49152EE4F}"/>
                </a:ext>
              </a:extLst>
            </p:cNvPr>
            <p:cNvSpPr/>
            <p:nvPr/>
          </p:nvSpPr>
          <p:spPr>
            <a:xfrm>
              <a:off x="6491092" y="2373569"/>
              <a:ext cx="278313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highlight>
                    <a:srgbClr val="FFFF00"/>
                  </a:highlight>
                </a:rPr>
                <a:t>CHF-PCF</a:t>
              </a:r>
            </a:p>
            <a:p>
              <a:pPr marL="285750" indent="-200025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Spending Limit Control(Editor)(UI)</a:t>
              </a:r>
              <a:endParaRPr lang="zh-CN" altLang="en-US" sz="12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598EE15-2781-4463-BD29-A435D00A9844}"/>
                </a:ext>
              </a:extLst>
            </p:cNvPr>
            <p:cNvSpPr/>
            <p:nvPr/>
          </p:nvSpPr>
          <p:spPr>
            <a:xfrm>
              <a:off x="6222455" y="2864352"/>
              <a:ext cx="3807645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3GPP SA5 </a:t>
              </a:r>
              <a:r>
                <a:rPr lang="en-US" altLang="zh-CN" strike="dblStrike" dirty="0">
                  <a:highlight>
                    <a:srgbClr val="FFFF00"/>
                  </a:highlight>
                </a:rPr>
                <a:t>models and </a:t>
              </a:r>
              <a:r>
                <a:rPr lang="en-US" altLang="zh-CN" strike="dblStrike" dirty="0" err="1">
                  <a:highlight>
                    <a:srgbClr val="FFFF00"/>
                  </a:highlight>
                </a:rPr>
                <a:t>MnS</a:t>
              </a:r>
              <a:r>
                <a:rPr lang="en-US" altLang="zh-CN" strike="dblStrike" dirty="0">
                  <a:highlight>
                    <a:srgbClr val="FFFF00"/>
                  </a:highlight>
                </a:rPr>
                <a:t> </a:t>
              </a:r>
              <a:r>
                <a:rPr lang="en-US" altLang="zh-CN" dirty="0" err="1"/>
                <a:t>OpenAPI</a:t>
              </a:r>
              <a:r>
                <a:rPr lang="en-US" altLang="zh-CN" dirty="0"/>
                <a:t> definitions</a:t>
              </a:r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FBB9612-1B9A-4746-B600-386FB0BBA331}"/>
                </a:ext>
              </a:extLst>
            </p:cNvPr>
            <p:cNvSpPr/>
            <p:nvPr/>
          </p:nvSpPr>
          <p:spPr>
            <a:xfrm>
              <a:off x="6620244" y="3145902"/>
              <a:ext cx="2525050" cy="5770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85725"/>
              <a:r>
                <a:rPr lang="en-US" altLang="zh-CN" sz="1050" dirty="0">
                  <a:highlight>
                    <a:srgbClr val="FFFF00"/>
                  </a:highlight>
                </a:rPr>
                <a:t>Charging Function (CHF)</a:t>
              </a:r>
            </a:p>
            <a:p>
              <a:pPr marL="371475" indent="-285750"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Converged Charging (Editor)(UI)</a:t>
              </a:r>
            </a:p>
            <a:p>
              <a:pPr marL="371475" indent="-285750"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Offline-Only Charging(Editor)(UI)</a:t>
              </a:r>
              <a:endParaRPr lang="zh-CN" altLang="en-US" sz="1050" dirty="0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9476F2A1-B483-4262-A53B-566387115861}"/>
              </a:ext>
            </a:extLst>
          </p:cNvPr>
          <p:cNvSpPr/>
          <p:nvPr/>
        </p:nvSpPr>
        <p:spPr>
          <a:xfrm>
            <a:off x="6256148" y="3749180"/>
            <a:ext cx="4786394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Proposal 2: Change the Contents for SA5 APIs</a:t>
            </a:r>
          </a:p>
          <a:p>
            <a:r>
              <a:rPr lang="en-US" altLang="zh-CN" dirty="0">
                <a:latin typeface="GitLab Sans"/>
              </a:rPr>
              <a:t>SA5 – Management &amp; Orchestration and Charging/Management and Orchestration APIs/</a:t>
            </a:r>
            <a:r>
              <a:rPr lang="en-US" altLang="zh-CN" b="1" dirty="0">
                <a:latin typeface="GitLab San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Repository</a:t>
            </a:r>
            <a:endParaRPr lang="en-US" altLang="zh-CN" b="0" i="0" dirty="0">
              <a:effectLst/>
              <a:latin typeface="GitLab San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AC0EA66-2C20-49F7-B567-EB27F0F9EC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3624" y="4398560"/>
            <a:ext cx="1382023" cy="1917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99C777A1-0CE2-40BD-8CC6-621EAB5025E1}"/>
              </a:ext>
            </a:extLst>
          </p:cNvPr>
          <p:cNvSpPr/>
          <p:nvPr/>
        </p:nvSpPr>
        <p:spPr>
          <a:xfrm>
            <a:off x="8110665" y="4419883"/>
            <a:ext cx="3365024" cy="5155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100" dirty="0"/>
              <a:t>Change</a:t>
            </a:r>
            <a:r>
              <a:rPr lang="zh-CN" altLang="en-US" sz="1100" dirty="0"/>
              <a:t> </a:t>
            </a:r>
            <a:r>
              <a:rPr lang="en-US" altLang="zh-CN" sz="1100" dirty="0"/>
              <a:t>the</a:t>
            </a:r>
            <a:r>
              <a:rPr lang="zh-CN" altLang="en-US" sz="1100" dirty="0"/>
              <a:t> </a:t>
            </a:r>
            <a:r>
              <a:rPr lang="en-US" altLang="zh-CN" sz="1100" dirty="0"/>
              <a:t>title:</a:t>
            </a:r>
          </a:p>
          <a:p>
            <a:r>
              <a:rPr lang="en-US" altLang="zh-CN" sz="1100" dirty="0"/>
              <a:t>   3GPP SA5 </a:t>
            </a:r>
            <a:r>
              <a:rPr lang="en-US" altLang="zh-CN" sz="1100" strike="dblStrike" dirty="0">
                <a:highlight>
                  <a:srgbClr val="FFFF00"/>
                </a:highlight>
              </a:rPr>
              <a:t>models and </a:t>
            </a:r>
            <a:r>
              <a:rPr lang="en-US" altLang="zh-CN" sz="1100" strike="dblStrike" dirty="0" err="1">
                <a:highlight>
                  <a:srgbClr val="FFFF00"/>
                </a:highlight>
              </a:rPr>
              <a:t>MnS</a:t>
            </a:r>
            <a:r>
              <a:rPr lang="en-US" altLang="zh-CN" sz="1100" strike="dblStrike" dirty="0">
                <a:highlight>
                  <a:srgbClr val="FFFF00"/>
                </a:highlight>
              </a:rPr>
              <a:t> </a:t>
            </a:r>
            <a:r>
              <a:rPr lang="en-US" altLang="zh-CN" sz="1100" dirty="0" err="1"/>
              <a:t>OpenAPI</a:t>
            </a:r>
            <a:r>
              <a:rPr lang="en-US" altLang="zh-CN" sz="1100" dirty="0"/>
              <a:t> definitions</a:t>
            </a:r>
            <a:endParaRPr lang="zh-CN" altLang="en-US" sz="1100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F87F3E8-24FD-4259-A329-E5E638205656}"/>
              </a:ext>
            </a:extLst>
          </p:cNvPr>
          <p:cNvSpPr/>
          <p:nvPr/>
        </p:nvSpPr>
        <p:spPr>
          <a:xfrm>
            <a:off x="8083453" y="5053886"/>
            <a:ext cx="3583030" cy="1076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4325" indent="-2286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100" dirty="0"/>
              <a:t>Add the Charging APIS</a:t>
            </a:r>
          </a:p>
          <a:p>
            <a:pPr marL="85725">
              <a:lnSpc>
                <a:spcPct val="150000"/>
              </a:lnSpc>
            </a:pPr>
            <a:r>
              <a:rPr lang="en-US" altLang="zh-CN" sz="1100" dirty="0">
                <a:highlight>
                  <a:srgbClr val="FFFF00"/>
                </a:highlight>
              </a:rPr>
              <a:t>Charging Function (CHF)</a:t>
            </a:r>
          </a:p>
          <a:p>
            <a:pPr marL="37147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Converged Charging (Editor)(UI)</a:t>
            </a:r>
          </a:p>
          <a:p>
            <a:pPr marL="37147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Offline-Only Charging(Editor)(UI)</a:t>
            </a:r>
            <a:endParaRPr lang="zh-CN" altLang="en-US" sz="1100" dirty="0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E3874897-4ED4-4DCD-9BDD-126080BDFC0A}"/>
              </a:ext>
            </a:extLst>
          </p:cNvPr>
          <p:cNvSpPr/>
          <p:nvPr/>
        </p:nvSpPr>
        <p:spPr bwMode="auto">
          <a:xfrm>
            <a:off x="5331417" y="2766448"/>
            <a:ext cx="627681" cy="1154624"/>
          </a:xfrm>
          <a:prstGeom prst="chevron">
            <a:avLst/>
          </a:prstGeom>
          <a:solidFill>
            <a:srgbClr val="C1E442"/>
          </a:solidFill>
          <a:ln w="9525" cap="flat" cmpd="sng" algn="ctr">
            <a:solidFill>
              <a:schemeClr val="accent3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8682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S</a:t>
            </a:r>
            <a:r>
              <a:rPr lang="en-US" altLang="zh-CN" dirty="0" err="1"/>
              <a:t>uggestion</a:t>
            </a:r>
            <a:r>
              <a:rPr lang="en-US" altLang="zh-CN" dirty="0"/>
              <a:t> </a:t>
            </a:r>
            <a:r>
              <a:rPr lang="en-GB" altLang="zh-CN" dirty="0"/>
              <a:t>for SA5 Charging Forge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14" y="840196"/>
            <a:ext cx="11506223" cy="4830763"/>
          </a:xfrm>
        </p:spPr>
        <p:txBody>
          <a:bodyPr/>
          <a:lstStyle/>
          <a:p>
            <a:pPr marL="609585" lvl="1" indent="-609585">
              <a:buBlip>
                <a:blip r:embed="rId2"/>
              </a:buBlip>
              <a:tabLst>
                <a:tab pos="3317875" algn="l"/>
              </a:tabLst>
            </a:pPr>
            <a:r>
              <a:rPr lang="en-GB" altLang="zh-CN" sz="2000" dirty="0">
                <a:ea typeface="+mn-ea"/>
                <a:cs typeface="+mn-cs"/>
              </a:rPr>
              <a:t>Suggestion from R19 Charging change request </a:t>
            </a:r>
          </a:p>
          <a:p>
            <a:pPr lvl="1">
              <a:tabLst>
                <a:tab pos="3317875" algn="l"/>
              </a:tabLst>
            </a:pPr>
            <a:r>
              <a:rPr lang="en-US" altLang="en-US" sz="1600" dirty="0"/>
              <a:t>Charging YAML is located in the SA5 folder of Forge repository 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34E683E-BB89-4252-8A81-588F7571E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258101"/>
              </p:ext>
            </p:extLst>
          </p:nvPr>
        </p:nvGraphicFramePr>
        <p:xfrm>
          <a:off x="764021" y="1570269"/>
          <a:ext cx="10937633" cy="1116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37">
                  <a:extLst>
                    <a:ext uri="{9D8B030D-6E8A-4147-A177-3AD203B41FA5}">
                      <a16:colId xmlns:a16="http://schemas.microsoft.com/office/drawing/2014/main" val="911344441"/>
                    </a:ext>
                  </a:extLst>
                </a:gridCol>
                <a:gridCol w="2139913">
                  <a:extLst>
                    <a:ext uri="{9D8B030D-6E8A-4147-A177-3AD203B41FA5}">
                      <a16:colId xmlns:a16="http://schemas.microsoft.com/office/drawing/2014/main" val="2198585747"/>
                    </a:ext>
                  </a:extLst>
                </a:gridCol>
                <a:gridCol w="877381">
                  <a:extLst>
                    <a:ext uri="{9D8B030D-6E8A-4147-A177-3AD203B41FA5}">
                      <a16:colId xmlns:a16="http://schemas.microsoft.com/office/drawing/2014/main" val="4147747748"/>
                    </a:ext>
                  </a:extLst>
                </a:gridCol>
                <a:gridCol w="2232748">
                  <a:extLst>
                    <a:ext uri="{9D8B030D-6E8A-4147-A177-3AD203B41FA5}">
                      <a16:colId xmlns:a16="http://schemas.microsoft.com/office/drawing/2014/main" val="3766106392"/>
                    </a:ext>
                  </a:extLst>
                </a:gridCol>
                <a:gridCol w="1556410">
                  <a:extLst>
                    <a:ext uri="{9D8B030D-6E8A-4147-A177-3AD203B41FA5}">
                      <a16:colId xmlns:a16="http://schemas.microsoft.com/office/drawing/2014/main" val="3193805434"/>
                    </a:ext>
                  </a:extLst>
                </a:gridCol>
                <a:gridCol w="1276879">
                  <a:extLst>
                    <a:ext uri="{9D8B030D-6E8A-4147-A177-3AD203B41FA5}">
                      <a16:colId xmlns:a16="http://schemas.microsoft.com/office/drawing/2014/main" val="3295669863"/>
                    </a:ext>
                  </a:extLst>
                </a:gridCol>
                <a:gridCol w="2108465">
                  <a:extLst>
                    <a:ext uri="{9D8B030D-6E8A-4147-A177-3AD203B41FA5}">
                      <a16:colId xmlns:a16="http://schemas.microsoft.com/office/drawing/2014/main" val="15356982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Release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References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Code moderator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Contributor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33659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Nchf_ConvergedCharging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https://forge.3gpp.org/rep/sa5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(New Charging Folder or </a:t>
                      </a: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Exsiting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SA5 Folder) </a:t>
                      </a:r>
                      <a:endParaRPr lang="fr-FR" altLang="zh-CN" sz="12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28.541,TS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28.623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 28.538 …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Chen Shan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 author (Action Owner) in the clause 23.1.1 Important action-timeline table for Forge activities .</a:t>
                      </a:r>
                      <a:endParaRPr lang="fr-FR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76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Nchf_offlineOnlyCharging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6036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29.512…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914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 CDR ASN.1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32.298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Robert Törnkvist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696854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4F4F396A-93FC-4306-9269-CD0D151A5642}"/>
              </a:ext>
            </a:extLst>
          </p:cNvPr>
          <p:cNvSpPr/>
          <p:nvPr/>
        </p:nvSpPr>
        <p:spPr>
          <a:xfrm>
            <a:off x="194441" y="2996606"/>
            <a:ext cx="1044728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zh-CN" sz="1600" dirty="0">
                <a:latin typeface="+mn-lt"/>
              </a:rPr>
              <a:t>The update and revision will be discussed during the SA5 meeting.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zh-CN" sz="1600" dirty="0">
                <a:latin typeface="+mn-lt"/>
              </a:rPr>
              <a:t>The agreed CR shall be complied successfully, by CR author.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zh-CN" sz="1600" dirty="0">
                <a:latin typeface="+mn-lt"/>
              </a:rPr>
              <a:t>The code moderator will upload the merged </a:t>
            </a:r>
            <a:r>
              <a:rPr lang="en-US" altLang="zh-CN" sz="1600" dirty="0" err="1">
                <a:latin typeface="+mn-lt"/>
              </a:rPr>
              <a:t>Yaml</a:t>
            </a:r>
            <a:r>
              <a:rPr lang="en-US" altLang="zh-CN" sz="1600" dirty="0">
                <a:latin typeface="+mn-lt"/>
              </a:rPr>
              <a:t>/ASN.1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in the SA5 Repository and CT Repository for the cross reference compiles before the SA meeting.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tabLst>
                <a:tab pos="3317875" algn="l"/>
              </a:tabLst>
            </a:pPr>
            <a:r>
              <a:rPr lang="en-US" altLang="zh-CN" sz="1600" dirty="0">
                <a:latin typeface="+mn-lt"/>
              </a:rPr>
              <a:t>The code moderator will provide the word version of updated Open API and ASN.1 to MCC as the implementation of CRs after SA meeting. </a:t>
            </a:r>
            <a:endParaRPr lang="zh-CN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556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b4d06219-a142-4c5f-be55-53f74cb980c7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687e87d0-d0a8-4c48-8f94-14f0c67212c5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24594</TotalTime>
  <Words>718</Words>
  <Application>Microsoft Office PowerPoint</Application>
  <PresentationFormat>宽屏</PresentationFormat>
  <Paragraphs>106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GitLab Sans</vt:lpstr>
      <vt:lpstr>宋体</vt:lpstr>
      <vt:lpstr>Arial</vt:lpstr>
      <vt:lpstr>Calibri</vt:lpstr>
      <vt:lpstr>Times New Roman</vt:lpstr>
      <vt:lpstr>Wingdings</vt:lpstr>
      <vt:lpstr>Office Theme</vt:lpstr>
      <vt:lpstr>Presentation</vt:lpstr>
      <vt:lpstr>    Forge for Charging  (SA5 #154)   </vt:lpstr>
      <vt:lpstr>Charging Stage 3 Specifications</vt:lpstr>
      <vt:lpstr>Forge process for SA5 Charging </vt:lpstr>
      <vt:lpstr>The Forge structure for SA5 Charging </vt:lpstr>
      <vt:lpstr>Suggestion for SA5 Charging Forge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</cp:lastModifiedBy>
  <cp:revision>453</cp:revision>
  <dcterms:created xsi:type="dcterms:W3CDTF">2019-03-13T01:38:36Z</dcterms:created>
  <dcterms:modified xsi:type="dcterms:W3CDTF">2024-04-07T08:50:35Z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(3)71Fo+yuLlHkp7izhLhI4vHD4RxMj/JpgBiaux1KzmGtG1CBGYe7nggmS6C2486iUCfeKPzCF
+tNxrdb/dNhvIStXzwgVWImGW9wijskVICoAketQ/bz6zj6HGeTlFhgK7pzAbbV8Dy81/YPB
dhqPFBMNkRI/F0YIf4tn91CXftdV8KZNkivh/ApgUN+NdOcTLzSr5/E8cbgGQnPPNojY99Qw
cOYjfwgPwno38/bbWj</vt:lpwstr>
  </property>
  <property fmtid="{D5CDD505-2E9C-101B-9397-08002B2CF9AE}" pid="4" name="_2015_ms_pID_7253431">
    <vt:lpwstr>RTLweoj7TbiP1pTUwM9UMbqrCMexx7Sovnlwdv92sIChbiHAeCRfdj
A2XpgTg3lYkZNwrwIdzYYCWxL67fv8Z+adgOccovg+dUAq/LQO/GB21SlHGGFGZsQqEJN+hj
VTGi3dnaAb60uVgqdOMKjvbFl3LWToKUHxkFJxmgacB5Ad9PAe31TNXAXpsedHvQEJ4xVXYi
/GIc1gspDwTq734EKyFdGSVg5yM8ZmFqumVN</vt:lpwstr>
  </property>
  <property fmtid="{D5CDD505-2E9C-101B-9397-08002B2CF9AE}" pid="5" name="_2015_ms_pID_7253432">
    <vt:lpwstr>pFx5hdevc9rH1YzeTcFQytI=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1712479565</vt:lpwstr>
  </property>
</Properties>
</file>